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4" d="100"/>
          <a:sy n="24" d="100"/>
        </p:scale>
        <p:origin x="14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49D799-9FF6-4000-9769-4BE774595A56}"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676028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49D799-9FF6-4000-9769-4BE774595A56}"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1761404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49D799-9FF6-4000-9769-4BE774595A56}"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422554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49D799-9FF6-4000-9769-4BE774595A56}"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360984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9D799-9FF6-4000-9769-4BE774595A56}"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349842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49D799-9FF6-4000-9769-4BE774595A56}"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170865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49D799-9FF6-4000-9769-4BE774595A56}" type="datetimeFigureOut">
              <a:rPr lang="en-US" smtClean="0"/>
              <a:t>6/10/2021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294575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49D799-9FF6-4000-9769-4BE774595A56}" type="datetimeFigureOut">
              <a:rPr lang="en-US" smtClean="0"/>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513161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9D799-9FF6-4000-9769-4BE774595A56}" type="datetimeFigureOut">
              <a:rPr lang="en-US" smtClean="0"/>
              <a:t>6/10/2021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163418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6649D799-9FF6-4000-9769-4BE774595A56}"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119688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6649D799-9FF6-4000-9769-4BE774595A56}"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D2D1F-CC4F-44A7-A2D8-5CFA3BE7D6D2}" type="slidenum">
              <a:rPr lang="en-US" smtClean="0"/>
              <a:t>‹#›</a:t>
            </a:fld>
            <a:endParaRPr lang="en-US"/>
          </a:p>
        </p:txBody>
      </p:sp>
    </p:spTree>
    <p:extLst>
      <p:ext uri="{BB962C8B-B14F-4D97-AF65-F5344CB8AC3E}">
        <p14:creationId xmlns:p14="http://schemas.microsoft.com/office/powerpoint/2010/main" val="80237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6649D799-9FF6-4000-9769-4BE774595A56}" type="datetimeFigureOut">
              <a:rPr lang="en-US" smtClean="0"/>
              <a:t>6/10/2021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DA7D2D1F-CC4F-44A7-A2D8-5CFA3BE7D6D2}" type="slidenum">
              <a:rPr lang="en-US" smtClean="0"/>
              <a:t>‹#›</a:t>
            </a:fld>
            <a:endParaRPr lang="en-US"/>
          </a:p>
        </p:txBody>
      </p:sp>
    </p:spTree>
    <p:extLst>
      <p:ext uri="{BB962C8B-B14F-4D97-AF65-F5344CB8AC3E}">
        <p14:creationId xmlns:p14="http://schemas.microsoft.com/office/powerpoint/2010/main" val="3003506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AFDEACB2-2035-4BDF-BB23-F84CB8B273A2}"/>
              </a:ext>
            </a:extLst>
          </p:cNvPr>
          <p:cNvSpPr txBox="1">
            <a:spLocks noChangeArrowheads="1"/>
          </p:cNvSpPr>
          <p:nvPr/>
        </p:nvSpPr>
        <p:spPr bwMode="auto">
          <a:xfrm>
            <a:off x="1203959" y="2871557"/>
            <a:ext cx="39761161" cy="28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000" b="1" dirty="0">
                <a:latin typeface="+mn-lt"/>
              </a:rPr>
              <a:t>POSTER TITLE</a:t>
            </a:r>
          </a:p>
          <a:p>
            <a:r>
              <a:rPr lang="en-US" altLang="en-US" sz="8001" dirty="0">
                <a:latin typeface="+mj-lt"/>
              </a:rPr>
              <a:t>Subtitle set in lowercase and slightly smaller font.</a:t>
            </a:r>
          </a:p>
        </p:txBody>
      </p:sp>
      <p:sp>
        <p:nvSpPr>
          <p:cNvPr id="5" name="Rectangle 1059">
            <a:extLst>
              <a:ext uri="{FF2B5EF4-FFF2-40B4-BE49-F238E27FC236}">
                <a16:creationId xmlns:a16="http://schemas.microsoft.com/office/drawing/2014/main" id="{BF58B2BB-BDCA-4F09-BD36-FB4BF5C7863D}"/>
              </a:ext>
            </a:extLst>
          </p:cNvPr>
          <p:cNvSpPr>
            <a:spLocks noChangeArrowheads="1"/>
          </p:cNvSpPr>
          <p:nvPr/>
        </p:nvSpPr>
        <p:spPr bwMode="auto">
          <a:xfrm>
            <a:off x="1095103" y="29917231"/>
            <a:ext cx="23136497" cy="22624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mn-lt"/>
              </a:rPr>
              <a:t>ACKNOWLEDGEMENTS</a:t>
            </a:r>
          </a:p>
          <a:p>
            <a:pPr>
              <a:spcBef>
                <a:spcPct val="50000"/>
              </a:spcBef>
            </a:pPr>
            <a:r>
              <a:rPr lang="en-AU" altLang="en-US" sz="2800" dirty="0">
                <a:latin typeface="+mn-lt"/>
              </a:rPr>
              <a:t>Just highlight this text and replace with your own text. Replace this with your text. </a:t>
            </a:r>
            <a:endParaRPr lang="en-US" altLang="en-US" sz="4000" b="1" dirty="0">
              <a:solidFill>
                <a:srgbClr val="CC3300"/>
              </a:solidFill>
              <a:latin typeface="+mn-lt"/>
            </a:endParaRPr>
          </a:p>
        </p:txBody>
      </p:sp>
      <p:sp>
        <p:nvSpPr>
          <p:cNvPr id="6" name="Rectangle 1058">
            <a:extLst>
              <a:ext uri="{FF2B5EF4-FFF2-40B4-BE49-F238E27FC236}">
                <a16:creationId xmlns:a16="http://schemas.microsoft.com/office/drawing/2014/main" id="{9443F91F-D203-4FC0-8264-5C91A3086078}"/>
              </a:ext>
            </a:extLst>
          </p:cNvPr>
          <p:cNvSpPr>
            <a:spLocks noChangeArrowheads="1"/>
          </p:cNvSpPr>
          <p:nvPr/>
        </p:nvSpPr>
        <p:spPr bwMode="auto">
          <a:xfrm>
            <a:off x="32918400" y="20297502"/>
            <a:ext cx="9829801" cy="81153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mn-lt"/>
              </a:rPr>
              <a:t>CONCLUSION</a:t>
            </a:r>
          </a:p>
          <a:p>
            <a:pPr>
              <a:spcBef>
                <a:spcPct val="50000"/>
              </a:spcBef>
            </a:pPr>
            <a:r>
              <a:rPr lang="en-AU" altLang="en-US" sz="2800" dirty="0">
                <a:latin typeface="+mn-lt"/>
              </a:rPr>
              <a:t>For more information on: </a:t>
            </a:r>
          </a:p>
          <a:p>
            <a:pPr>
              <a:spcBef>
                <a:spcPct val="50000"/>
              </a:spcBef>
            </a:pPr>
            <a:r>
              <a:rPr lang="en-AU" altLang="en-US" sz="2800" dirty="0">
                <a:latin typeface="+mn-lt"/>
              </a:rPr>
              <a:t>Poster or CHRD abstract submission.</a:t>
            </a:r>
          </a:p>
          <a:p>
            <a:pPr>
              <a:spcBef>
                <a:spcPct val="50000"/>
              </a:spcBef>
            </a:pPr>
            <a:endParaRPr lang="en-AU" altLang="en-US" sz="2800" dirty="0">
              <a:latin typeface="+mn-lt"/>
            </a:endParaRPr>
          </a:p>
          <a:p>
            <a:pPr>
              <a:spcBef>
                <a:spcPct val="50000"/>
              </a:spcBef>
            </a:pPr>
            <a:r>
              <a:rPr lang="en-AU" altLang="en-US" sz="2800" dirty="0">
                <a:latin typeface="+mn-lt"/>
              </a:rPr>
              <a:t>Contact: </a:t>
            </a:r>
          </a:p>
          <a:p>
            <a:pPr>
              <a:spcBef>
                <a:spcPct val="50000"/>
              </a:spcBef>
            </a:pPr>
            <a:r>
              <a:rPr lang="en-AU" altLang="en-US" sz="2800" b="1" dirty="0">
                <a:latin typeface="+mn-lt"/>
              </a:rPr>
              <a:t>Jeff Wilson</a:t>
            </a:r>
          </a:p>
          <a:p>
            <a:pPr>
              <a:spcBef>
                <a:spcPct val="50000"/>
              </a:spcBef>
            </a:pPr>
            <a:r>
              <a:rPr lang="en-AU" altLang="en-US" sz="2800" b="1" dirty="0">
                <a:latin typeface="+mn-lt"/>
              </a:rPr>
              <a:t>jwilson@chrim.ca</a:t>
            </a:r>
          </a:p>
        </p:txBody>
      </p:sp>
      <p:sp>
        <p:nvSpPr>
          <p:cNvPr id="7" name="Rectangle 1057">
            <a:extLst>
              <a:ext uri="{FF2B5EF4-FFF2-40B4-BE49-F238E27FC236}">
                <a16:creationId xmlns:a16="http://schemas.microsoft.com/office/drawing/2014/main" id="{3DE1A36C-CAE5-4F04-B731-60056C5B5EE7}"/>
              </a:ext>
            </a:extLst>
          </p:cNvPr>
          <p:cNvSpPr>
            <a:spLocks noChangeArrowheads="1"/>
          </p:cNvSpPr>
          <p:nvPr/>
        </p:nvSpPr>
        <p:spPr bwMode="auto">
          <a:xfrm>
            <a:off x="1110342" y="18971195"/>
            <a:ext cx="9829801" cy="995944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mn-lt"/>
              </a:rPr>
              <a:t>AIM</a:t>
            </a:r>
          </a:p>
          <a:p>
            <a:pPr>
              <a:spcBef>
                <a:spcPct val="20000"/>
              </a:spcBef>
            </a:pPr>
            <a:r>
              <a:rPr lang="en-AU" altLang="en-US" sz="2800" dirty="0">
                <a:latin typeface="+mn-lt"/>
              </a:rPr>
              <a:t>How to use this poster template…</a:t>
            </a:r>
          </a:p>
          <a:p>
            <a:pPr>
              <a:spcBef>
                <a:spcPct val="40000"/>
              </a:spcBef>
            </a:pPr>
            <a:r>
              <a:rPr lang="en-AU" altLang="en-US" sz="2800" dirty="0">
                <a:latin typeface="+mn-lt"/>
              </a:rPr>
              <a:t>Simply highlight this text and replace it by typing in your own text, or copy and paste your text from a MS Word document or a PowerPoint slide presentation. </a:t>
            </a:r>
          </a:p>
          <a:p>
            <a:pPr>
              <a:spcBef>
                <a:spcPct val="40000"/>
              </a:spcBef>
            </a:pPr>
            <a:r>
              <a:rPr lang="en-AU" altLang="en-US" sz="2800" dirty="0">
                <a:latin typeface="+mn-lt"/>
              </a:rPr>
              <a:t>The body text / font size should be between 24 and 32 points. Calibri, Arial, or Helvetica. </a:t>
            </a:r>
          </a:p>
          <a:p>
            <a:pPr>
              <a:spcBef>
                <a:spcPct val="40000"/>
              </a:spcBef>
            </a:pPr>
            <a:r>
              <a:rPr lang="en-AU" altLang="en-US" sz="2800" dirty="0">
                <a:latin typeface="+mn-lt"/>
              </a:rPr>
              <a:t>Keep body text left-aligned, </a:t>
            </a:r>
            <a:r>
              <a:rPr lang="en-AU" altLang="en-US" sz="2800" b="1" dirty="0">
                <a:latin typeface="+mn-lt"/>
              </a:rPr>
              <a:t>do not justify text.</a:t>
            </a:r>
          </a:p>
          <a:p>
            <a:pPr>
              <a:spcBef>
                <a:spcPct val="40000"/>
              </a:spcBef>
            </a:pPr>
            <a:r>
              <a:rPr lang="en-AU" altLang="en-US" sz="2800" dirty="0">
                <a:latin typeface="+mn-lt"/>
              </a:rPr>
              <a:t>Using the CHRD hexagon graphic as a reference point, (top right hand corner) text should not cross over into the white space area above the bottom line of this graphic. There should be a white empty space spanning the top of your poster that is the same height as this graphic.</a:t>
            </a:r>
          </a:p>
          <a:p>
            <a:pPr>
              <a:spcBef>
                <a:spcPct val="40000"/>
              </a:spcBef>
            </a:pPr>
            <a:r>
              <a:rPr lang="en-AU" altLang="en-US" sz="2800" dirty="0">
                <a:latin typeface="+mn-lt"/>
              </a:rPr>
              <a:t>Do not allow text to pass the right edge of the purple bar to ensure things are aligned within the space.</a:t>
            </a:r>
          </a:p>
          <a:p>
            <a:pPr>
              <a:spcBef>
                <a:spcPct val="40000"/>
              </a:spcBef>
            </a:pPr>
            <a:r>
              <a:rPr lang="en-AU" altLang="en-US" sz="2800" dirty="0">
                <a:latin typeface="+mn-lt"/>
              </a:rPr>
              <a:t>The CHRD and CHRIM logos can be moved as long as they align with the left hand edge with poster text or the right hand edge with the end of the purple bar.</a:t>
            </a:r>
          </a:p>
        </p:txBody>
      </p:sp>
      <p:sp>
        <p:nvSpPr>
          <p:cNvPr id="8" name="Rectangle 1053">
            <a:extLst>
              <a:ext uri="{FF2B5EF4-FFF2-40B4-BE49-F238E27FC236}">
                <a16:creationId xmlns:a16="http://schemas.microsoft.com/office/drawing/2014/main" id="{FCA56EF7-4AA9-4E40-8B37-F4D768A92281}"/>
              </a:ext>
            </a:extLst>
          </p:cNvPr>
          <p:cNvSpPr>
            <a:spLocks noChangeArrowheads="1"/>
          </p:cNvSpPr>
          <p:nvPr/>
        </p:nvSpPr>
        <p:spPr bwMode="auto">
          <a:xfrm>
            <a:off x="1090748" y="11333119"/>
            <a:ext cx="9829801" cy="738541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mn-lt"/>
              </a:rPr>
              <a:t>INTRODUCTION</a:t>
            </a:r>
          </a:p>
          <a:p>
            <a:pPr>
              <a:spcBef>
                <a:spcPct val="50000"/>
              </a:spcBef>
            </a:pPr>
            <a:r>
              <a:rPr lang="en-AU" altLang="en-US" sz="2800" dirty="0">
                <a:latin typeface="+mn-lt"/>
              </a:rPr>
              <a:t>First, check with conference organisers on their specifications of size and orientation, before you start your poster </a:t>
            </a:r>
            <a:r>
              <a:rPr lang="en-AU" altLang="en-US" sz="2800" dirty="0" err="1">
                <a:latin typeface="+mn-lt"/>
              </a:rPr>
              <a:t>eg</a:t>
            </a:r>
            <a:r>
              <a:rPr lang="en-AU" altLang="en-US" sz="2800" dirty="0">
                <a:latin typeface="+mn-lt"/>
              </a:rPr>
              <a:t>. maximum poster size; landscape, portrait or square.</a:t>
            </a:r>
          </a:p>
          <a:p>
            <a:pPr>
              <a:spcBef>
                <a:spcPct val="50000"/>
              </a:spcBef>
            </a:pPr>
            <a:r>
              <a:rPr lang="en-AU" altLang="en-US" sz="2800" dirty="0">
                <a:latin typeface="+mn-lt"/>
              </a:rPr>
              <a:t>The page size of this poster template is A0 (84x119cm), landscape (horizontal) format. Do not change this page size. If you need a different shape start with either a portrait (vertical) or a square poster template. </a:t>
            </a:r>
          </a:p>
          <a:p>
            <a:pPr>
              <a:spcBef>
                <a:spcPct val="50000"/>
              </a:spcBef>
            </a:pPr>
            <a:r>
              <a:rPr lang="en-AU" altLang="en-US" sz="2800" dirty="0">
                <a:latin typeface="+mn-lt"/>
              </a:rPr>
              <a:t>Bear in mind you do not need to fill up the whole space allocated by some conference organisers (</a:t>
            </a:r>
            <a:r>
              <a:rPr lang="en-AU" altLang="en-US" sz="2800" dirty="0" err="1">
                <a:latin typeface="+mn-lt"/>
              </a:rPr>
              <a:t>eg</a:t>
            </a:r>
            <a:r>
              <a:rPr lang="en-AU" altLang="en-US" sz="2800" dirty="0">
                <a:latin typeface="+mn-lt"/>
              </a:rPr>
              <a:t>. 8ftx4ft in the USA). Do not make your poster bigger than necessary just to fill that given size.</a:t>
            </a:r>
            <a:endParaRPr lang="en-US" altLang="en-US" sz="4000" b="1" dirty="0">
              <a:solidFill>
                <a:srgbClr val="CC3300"/>
              </a:solidFill>
              <a:latin typeface="+mn-lt"/>
            </a:endParaRPr>
          </a:p>
        </p:txBody>
      </p:sp>
      <p:sp>
        <p:nvSpPr>
          <p:cNvPr id="9" name="Rectangle 1054">
            <a:extLst>
              <a:ext uri="{FF2B5EF4-FFF2-40B4-BE49-F238E27FC236}">
                <a16:creationId xmlns:a16="http://schemas.microsoft.com/office/drawing/2014/main" id="{664717FB-AB28-4EFE-A6C2-ED82F966F464}"/>
              </a:ext>
            </a:extLst>
          </p:cNvPr>
          <p:cNvSpPr>
            <a:spLocks noChangeArrowheads="1"/>
          </p:cNvSpPr>
          <p:nvPr/>
        </p:nvSpPr>
        <p:spPr bwMode="auto">
          <a:xfrm>
            <a:off x="11832771" y="11300460"/>
            <a:ext cx="9829801" cy="1718157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mn-lt"/>
              </a:rPr>
              <a:t>METHOD</a:t>
            </a:r>
          </a:p>
          <a:p>
            <a:pPr>
              <a:spcBef>
                <a:spcPct val="50000"/>
              </a:spcBef>
              <a:buSzPct val="60000"/>
              <a:buFont typeface="Monotype Sorts" pitchFamily="2" charset="2"/>
              <a:buNone/>
            </a:pPr>
            <a:r>
              <a:rPr lang="en-AU" altLang="en-US" sz="2800" dirty="0">
                <a:latin typeface="+mn-lt"/>
              </a:rPr>
              <a:t>Tips for making a successful poster…</a:t>
            </a:r>
          </a:p>
          <a:p>
            <a:pPr>
              <a:spcBef>
                <a:spcPct val="50000"/>
              </a:spcBef>
              <a:buFont typeface="Wingdings" panose="05000000000000000000" pitchFamily="2" charset="2"/>
              <a:buChar char="§"/>
            </a:pPr>
            <a:r>
              <a:rPr lang="en-AU" altLang="en-US" sz="2800" dirty="0">
                <a:latin typeface="+mn-lt"/>
              </a:rPr>
              <a:t>Re-write your paper into poster format </a:t>
            </a:r>
            <a:r>
              <a:rPr lang="en-AU" altLang="en-US" sz="2800" dirty="0" err="1">
                <a:latin typeface="+mn-lt"/>
              </a:rPr>
              <a:t>ie</a:t>
            </a:r>
            <a:r>
              <a:rPr lang="en-AU" altLang="en-US" sz="2800" dirty="0">
                <a:latin typeface="+mn-lt"/>
              </a:rPr>
              <a:t>.</a:t>
            </a:r>
            <a:br>
              <a:rPr lang="en-AU" altLang="en-US" sz="2800" dirty="0">
                <a:latin typeface="+mn-lt"/>
              </a:rPr>
            </a:br>
            <a:r>
              <a:rPr lang="en-AU" altLang="en-US" sz="2800" dirty="0">
                <a:latin typeface="+mn-lt"/>
              </a:rPr>
              <a:t>Simplify everything, avoid data overkill.</a:t>
            </a:r>
          </a:p>
          <a:p>
            <a:pPr>
              <a:spcBef>
                <a:spcPct val="50000"/>
              </a:spcBef>
              <a:buFont typeface="Wingdings" panose="05000000000000000000" pitchFamily="2" charset="2"/>
              <a:buChar char="§"/>
            </a:pPr>
            <a:r>
              <a:rPr lang="en-AU" altLang="en-US" sz="2800" dirty="0">
                <a:latin typeface="+mn-lt"/>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mn-lt"/>
              </a:rPr>
              <a:t>Never do whole sentences in capitals or underline to stress your point, use </a:t>
            </a:r>
            <a:r>
              <a:rPr lang="en-AU" altLang="en-US" sz="2800" b="1" dirty="0">
                <a:latin typeface="+mn-lt"/>
              </a:rPr>
              <a:t>bold</a:t>
            </a:r>
            <a:r>
              <a:rPr lang="en-AU" altLang="en-US" sz="2800" dirty="0">
                <a:latin typeface="+mn-lt"/>
              </a:rPr>
              <a:t> characters instead.</a:t>
            </a:r>
          </a:p>
          <a:p>
            <a:pPr>
              <a:spcBef>
                <a:spcPct val="50000"/>
              </a:spcBef>
              <a:buFont typeface="Wingdings" panose="05000000000000000000" pitchFamily="2" charset="2"/>
              <a:buChar char="§"/>
            </a:pPr>
            <a:r>
              <a:rPr lang="en-AU" altLang="en-US" sz="2800" dirty="0">
                <a:latin typeface="+mn-lt"/>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mn-lt"/>
              </a:rPr>
              <a:t>Try using photographs or coloured graphs. Avoid long numerical tables.</a:t>
            </a:r>
          </a:p>
          <a:p>
            <a:pPr>
              <a:spcBef>
                <a:spcPct val="50000"/>
              </a:spcBef>
              <a:buFont typeface="Wingdings" panose="05000000000000000000" pitchFamily="2" charset="2"/>
              <a:buChar char="§"/>
            </a:pPr>
            <a:r>
              <a:rPr lang="en-AU" altLang="en-US" sz="2800" dirty="0">
                <a:latin typeface="+mn-lt"/>
              </a:rPr>
              <a:t>Spell check and get someone else to proof-read.</a:t>
            </a:r>
            <a:endParaRPr lang="en-US" altLang="en-US" sz="4000" b="1" dirty="0">
              <a:solidFill>
                <a:srgbClr val="CC3300"/>
              </a:solidFill>
              <a:latin typeface="+mn-lt"/>
            </a:endParaRPr>
          </a:p>
        </p:txBody>
      </p:sp>
      <p:sp>
        <p:nvSpPr>
          <p:cNvPr id="10" name="Rectangle 1055">
            <a:extLst>
              <a:ext uri="{FF2B5EF4-FFF2-40B4-BE49-F238E27FC236}">
                <a16:creationId xmlns:a16="http://schemas.microsoft.com/office/drawing/2014/main" id="{CDC50590-309A-455C-9F59-0051AF1B7F53}"/>
              </a:ext>
            </a:extLst>
          </p:cNvPr>
          <p:cNvSpPr>
            <a:spLocks noChangeArrowheads="1"/>
          </p:cNvSpPr>
          <p:nvPr/>
        </p:nvSpPr>
        <p:spPr bwMode="auto">
          <a:xfrm>
            <a:off x="22326599" y="11289572"/>
            <a:ext cx="9829801" cy="1748637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mn-lt"/>
              </a:rPr>
              <a:t>RESULTS</a:t>
            </a:r>
          </a:p>
          <a:p>
            <a:pPr>
              <a:spcBef>
                <a:spcPct val="50000"/>
              </a:spcBef>
            </a:pPr>
            <a:r>
              <a:rPr lang="en-AU" altLang="en-US" sz="2800" dirty="0">
                <a:latin typeface="+mn-lt"/>
              </a:rPr>
              <a:t>Importing / inserting files…</a:t>
            </a:r>
          </a:p>
          <a:p>
            <a:pPr>
              <a:spcBef>
                <a:spcPct val="50000"/>
              </a:spcBef>
            </a:pPr>
            <a:r>
              <a:rPr lang="en-AU" altLang="en-US" sz="2800" dirty="0">
                <a:latin typeface="+mn-lt"/>
              </a:rPr>
              <a:t>Images such as photographs, graphs, diagrams, logos, </a:t>
            </a:r>
            <a:r>
              <a:rPr lang="en-AU" altLang="en-US" sz="2800" dirty="0" err="1">
                <a:latin typeface="+mn-lt"/>
              </a:rPr>
              <a:t>etc</a:t>
            </a:r>
            <a:r>
              <a:rPr lang="en-AU" altLang="en-US" sz="2800" dirty="0">
                <a:latin typeface="+mn-lt"/>
              </a:rPr>
              <a:t>, can be added to the poster.</a:t>
            </a:r>
          </a:p>
          <a:p>
            <a:pPr>
              <a:spcBef>
                <a:spcPct val="50000"/>
              </a:spcBef>
            </a:pPr>
            <a:r>
              <a:rPr lang="en-AU" altLang="en-US" sz="2800" dirty="0">
                <a:latin typeface="+mn-lt"/>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mn-lt"/>
              </a:rPr>
              <a:t>The best type of image files to insert are JPEG or TIFF, JPEG is the preferred format.</a:t>
            </a:r>
          </a:p>
          <a:p>
            <a:pPr>
              <a:spcBef>
                <a:spcPct val="50000"/>
              </a:spcBef>
            </a:pPr>
            <a:r>
              <a:rPr lang="en-AU" altLang="en-US" sz="2800" b="1" dirty="0">
                <a:latin typeface="+mn-lt"/>
              </a:rPr>
              <a:t>Be aware</a:t>
            </a:r>
            <a:r>
              <a:rPr lang="en-AU" altLang="en-US" sz="2800" dirty="0">
                <a:latin typeface="+mn-lt"/>
              </a:rPr>
              <a:t> of the image size you are importing. The average colour photo (13 x 18cm at 180dpi) would be about 3Mb (1Mb for B/W greyscale). Do </a:t>
            </a:r>
            <a:r>
              <a:rPr lang="en-AU" altLang="en-US" sz="2800" b="1" dirty="0">
                <a:latin typeface="+mn-lt"/>
              </a:rPr>
              <a:t>not </a:t>
            </a:r>
            <a:r>
              <a:rPr lang="en-AU" altLang="en-US" sz="2800" dirty="0">
                <a:latin typeface="+mn-lt"/>
              </a:rPr>
              <a:t>use images from the web.</a:t>
            </a:r>
          </a:p>
          <a:p>
            <a:pPr>
              <a:spcBef>
                <a:spcPct val="50000"/>
              </a:spcBef>
            </a:pPr>
            <a:endParaRPr lang="en-AU" altLang="en-US" sz="2800" dirty="0">
              <a:latin typeface="+mn-lt"/>
            </a:endParaRPr>
          </a:p>
          <a:p>
            <a:pPr>
              <a:spcBef>
                <a:spcPct val="50000"/>
              </a:spcBef>
            </a:pPr>
            <a:r>
              <a:rPr lang="en-AU" altLang="en-US" sz="2800" dirty="0">
                <a:latin typeface="+mn-lt"/>
              </a:rPr>
              <a:t>Notes about graphs…</a:t>
            </a:r>
          </a:p>
          <a:p>
            <a:pPr>
              <a:spcBef>
                <a:spcPct val="50000"/>
              </a:spcBef>
            </a:pPr>
            <a:r>
              <a:rPr lang="en-AU" altLang="en-US" sz="2800" dirty="0">
                <a:latin typeface="+mn-lt"/>
              </a:rPr>
              <a:t>For simple graphs use MS Excel, or do the graph directly in PowerPoint.</a:t>
            </a:r>
          </a:p>
          <a:p>
            <a:pPr>
              <a:spcBef>
                <a:spcPct val="50000"/>
              </a:spcBef>
            </a:pPr>
            <a:r>
              <a:rPr lang="en-AU" altLang="en-US" sz="2800" dirty="0">
                <a:latin typeface="+mn-lt"/>
              </a:rPr>
              <a:t>Graphs done in a scientific graphing programs (</a:t>
            </a:r>
            <a:r>
              <a:rPr lang="en-AU" altLang="en-US" sz="2800" dirty="0" err="1">
                <a:latin typeface="+mn-lt"/>
              </a:rPr>
              <a:t>eg</a:t>
            </a:r>
            <a:r>
              <a:rPr lang="en-AU" altLang="en-US" sz="2800" dirty="0">
                <a:latin typeface="+mn-lt"/>
              </a:rPr>
              <a:t>. Sigma Plot, Prism, SPSS, </a:t>
            </a:r>
            <a:r>
              <a:rPr lang="en-AU" altLang="en-US" sz="2800" dirty="0" err="1">
                <a:latin typeface="+mn-lt"/>
              </a:rPr>
              <a:t>Statistica</a:t>
            </a:r>
            <a:r>
              <a:rPr lang="en-AU" altLang="en-US" sz="2800" dirty="0">
                <a:latin typeface="+mn-lt"/>
              </a:rPr>
              <a:t>) should be saved as JPEG or TIFF if possible. </a:t>
            </a:r>
            <a:endParaRPr lang="en-US" altLang="en-US" sz="4000" b="1" dirty="0">
              <a:solidFill>
                <a:srgbClr val="CC3300"/>
              </a:solidFill>
              <a:latin typeface="+mn-lt"/>
            </a:endParaRPr>
          </a:p>
        </p:txBody>
      </p:sp>
      <p:sp>
        <p:nvSpPr>
          <p:cNvPr id="11" name="Rectangle 1056">
            <a:extLst>
              <a:ext uri="{FF2B5EF4-FFF2-40B4-BE49-F238E27FC236}">
                <a16:creationId xmlns:a16="http://schemas.microsoft.com/office/drawing/2014/main" id="{994EC819-2D5E-4175-918D-9597410EE246}"/>
              </a:ext>
            </a:extLst>
          </p:cNvPr>
          <p:cNvSpPr>
            <a:spLocks noChangeArrowheads="1"/>
          </p:cNvSpPr>
          <p:nvPr/>
        </p:nvSpPr>
        <p:spPr bwMode="auto">
          <a:xfrm>
            <a:off x="32918400" y="12203971"/>
            <a:ext cx="9829801" cy="74295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altLang="en-US" sz="2800" dirty="0">
                <a:latin typeface="+mn-lt"/>
              </a:rPr>
              <a:t>Note: Do not leave your poster until the last minute. Allow at least 5 working days before you need to use it. </a:t>
            </a:r>
          </a:p>
          <a:p>
            <a:pPr>
              <a:spcBef>
                <a:spcPct val="50000"/>
              </a:spcBef>
            </a:pPr>
            <a:r>
              <a:rPr lang="en-AU" altLang="en-US" sz="2800" dirty="0">
                <a:latin typeface="+mn-lt"/>
              </a:rPr>
              <a:t>Simply highlight this text and replace.</a:t>
            </a:r>
          </a:p>
        </p:txBody>
      </p:sp>
      <p:sp>
        <p:nvSpPr>
          <p:cNvPr id="12" name="Text Box 1028">
            <a:extLst>
              <a:ext uri="{FF2B5EF4-FFF2-40B4-BE49-F238E27FC236}">
                <a16:creationId xmlns:a16="http://schemas.microsoft.com/office/drawing/2014/main" id="{FA457F9F-2737-4437-B1B1-09AE7CD3CAF4}"/>
              </a:ext>
            </a:extLst>
          </p:cNvPr>
          <p:cNvSpPr txBox="1">
            <a:spLocks noChangeArrowheads="1"/>
          </p:cNvSpPr>
          <p:nvPr/>
        </p:nvSpPr>
        <p:spPr bwMode="auto">
          <a:xfrm>
            <a:off x="1082041" y="8269038"/>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5601" b="1" dirty="0">
                <a:latin typeface="+mn-lt"/>
              </a:rPr>
              <a:t>Author’s Name/s Goes Here, Author’s Name/s Goes Here, Author’s Name/s Goes Here</a:t>
            </a:r>
          </a:p>
          <a:p>
            <a:pPr>
              <a:spcBef>
                <a:spcPct val="20000"/>
              </a:spcBef>
            </a:pPr>
            <a:r>
              <a:rPr lang="en-GB" altLang="en-US" sz="5001" dirty="0">
                <a:latin typeface="+mn-lt"/>
              </a:rPr>
              <a:t>Address/</a:t>
            </a:r>
            <a:r>
              <a:rPr lang="en-GB" altLang="en-US" sz="5001" dirty="0" err="1">
                <a:latin typeface="+mn-lt"/>
              </a:rPr>
              <a:t>es</a:t>
            </a:r>
            <a:r>
              <a:rPr lang="en-GB" altLang="en-US" sz="5001" dirty="0">
                <a:latin typeface="+mn-lt"/>
              </a:rPr>
              <a:t> Goes Here, Address/</a:t>
            </a:r>
            <a:r>
              <a:rPr lang="en-GB" altLang="en-US" sz="5001" dirty="0" err="1">
                <a:latin typeface="+mn-lt"/>
              </a:rPr>
              <a:t>es</a:t>
            </a:r>
            <a:r>
              <a:rPr lang="en-GB" altLang="en-US" sz="5001" dirty="0">
                <a:latin typeface="+mn-lt"/>
              </a:rPr>
              <a:t> Goes Here, Address/</a:t>
            </a:r>
            <a:r>
              <a:rPr lang="en-GB" altLang="en-US" sz="5001" dirty="0" err="1">
                <a:latin typeface="+mn-lt"/>
              </a:rPr>
              <a:t>es</a:t>
            </a:r>
            <a:r>
              <a:rPr lang="en-GB" altLang="en-US" sz="5001" dirty="0">
                <a:latin typeface="+mn-lt"/>
              </a:rPr>
              <a:t> Goes Here</a:t>
            </a:r>
          </a:p>
        </p:txBody>
      </p:sp>
      <p:pic>
        <p:nvPicPr>
          <p:cNvPr id="15" name="Picture 14" descr="A picture containing logo&#10;&#10;Description automatically generated">
            <a:extLst>
              <a:ext uri="{FF2B5EF4-FFF2-40B4-BE49-F238E27FC236}">
                <a16:creationId xmlns:a16="http://schemas.microsoft.com/office/drawing/2014/main" id="{6B332BE6-28EF-4782-B874-6CE608B9EF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90620" y="29054884"/>
            <a:ext cx="2825502" cy="2749302"/>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15FA067D-244E-4739-AB4F-613A2DD271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18400" y="28808664"/>
            <a:ext cx="5752853" cy="3943350"/>
          </a:xfrm>
          <a:prstGeom prst="rect">
            <a:avLst/>
          </a:prstGeom>
        </p:spPr>
      </p:pic>
    </p:spTree>
    <p:extLst>
      <p:ext uri="{BB962C8B-B14F-4D97-AF65-F5344CB8AC3E}">
        <p14:creationId xmlns:p14="http://schemas.microsoft.com/office/powerpoint/2010/main" val="14757925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688</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Hill</dc:creator>
  <cp:lastModifiedBy>Erin Hill</cp:lastModifiedBy>
  <cp:revision>4</cp:revision>
  <dcterms:created xsi:type="dcterms:W3CDTF">2021-06-07T15:41:56Z</dcterms:created>
  <dcterms:modified xsi:type="dcterms:W3CDTF">2021-06-10T14:41:37Z</dcterms:modified>
</cp:coreProperties>
</file>